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13" userDrawn="1">
          <p15:clr>
            <a:srgbClr val="A4A3A4"/>
          </p15:clr>
        </p15:guide>
        <p15:guide id="2" pos="24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74" autoAdjust="0"/>
  </p:normalViewPr>
  <p:slideViewPr>
    <p:cSldViewPr snapToGrid="0" showGuides="1">
      <p:cViewPr varScale="1">
        <p:scale>
          <a:sx n="70" d="100"/>
          <a:sy n="70" d="100"/>
        </p:scale>
        <p:origin x="2892" y="96"/>
      </p:cViewPr>
      <p:guideLst>
        <p:guide orient="horz" pos="3413"/>
        <p:guide pos="24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61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8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069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23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32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44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37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04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52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05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77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68441-219D-445B-BB2F-42763F5FA9D0}" type="datetimeFigureOut">
              <a:rPr kumimoji="1" lang="ja-JP" altLang="en-US" smtClean="0"/>
              <a:t>2017/6/10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43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DD06C60-4B00-46C5-8366-76430879D02F}"/>
              </a:ext>
            </a:extLst>
          </p:cNvPr>
          <p:cNvSpPr txBox="1"/>
          <p:nvPr/>
        </p:nvSpPr>
        <p:spPr>
          <a:xfrm>
            <a:off x="2307776" y="137006"/>
            <a:ext cx="30350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事 業 計 </a:t>
            </a:r>
            <a:r>
              <a:rPr kumimoji="1" lang="ja-JP" altLang="en-US" sz="2000" b="1">
                <a:solidFill>
                  <a:schemeClr val="tx1">
                    <a:lumMod val="85000"/>
                    <a:lumOff val="15000"/>
                  </a:schemeClr>
                </a:solidFill>
              </a:rPr>
              <a:t>画 書</a:t>
            </a:r>
            <a:endParaRPr kumimoji="1" lang="en-US" altLang="ja-JP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989E3BC6-9D54-4C81-8920-67C80FCC1C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60984"/>
              </p:ext>
            </p:extLst>
          </p:nvPr>
        </p:nvGraphicFramePr>
        <p:xfrm>
          <a:off x="239486" y="667742"/>
          <a:ext cx="7106330" cy="9814401"/>
        </p:xfrm>
        <a:graphic>
          <a:graphicData uri="http://schemas.openxmlformats.org/drawingml/2006/table">
            <a:tbl>
              <a:tblPr firstCol="1" bandCol="1">
                <a:tableStyleId>{5C22544A-7EE6-4342-B048-85BDC9FD1C3A}</a:tableStyleId>
              </a:tblPr>
              <a:tblGrid>
                <a:gridCol w="1828799">
                  <a:extLst>
                    <a:ext uri="{9D8B030D-6E8A-4147-A177-3AD203B41FA5}">
                      <a16:colId xmlns:a16="http://schemas.microsoft.com/office/drawing/2014/main" val="1136763856"/>
                    </a:ext>
                  </a:extLst>
                </a:gridCol>
                <a:gridCol w="1901549">
                  <a:extLst>
                    <a:ext uri="{9D8B030D-6E8A-4147-A177-3AD203B41FA5}">
                      <a16:colId xmlns:a16="http://schemas.microsoft.com/office/drawing/2014/main" val="1965450803"/>
                    </a:ext>
                  </a:extLst>
                </a:gridCol>
                <a:gridCol w="3375982">
                  <a:extLst>
                    <a:ext uri="{9D8B030D-6E8A-4147-A177-3AD203B41FA5}">
                      <a16:colId xmlns:a16="http://schemas.microsoft.com/office/drawing/2014/main" val="3031354448"/>
                    </a:ext>
                  </a:extLst>
                </a:gridCol>
              </a:tblGrid>
              <a:tr h="765676"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計画名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 anchor="ctr"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214552"/>
                  </a:ext>
                </a:extLst>
              </a:tr>
              <a:tr h="767818"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事業目的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 anchor="ctr"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86369"/>
                  </a:ext>
                </a:extLst>
              </a:tr>
              <a:tr h="886949"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計画の要約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 anchor="ctr">
                    <a:solidFill>
                      <a:schemeClr val="bg1">
                        <a:lumMod val="95000"/>
                        <a:alpha val="7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191376"/>
                  </a:ext>
                </a:extLst>
              </a:tr>
              <a:tr h="352396">
                <a:tc rowSpan="3">
                  <a:txBody>
                    <a:bodyPr/>
                    <a:lstStyle/>
                    <a:p>
                      <a:r>
                        <a:rPr kumimoji="1" lang="ja-JP" altLang="en-US" sz="1400" dirty="0"/>
                        <a:t>事業内容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商品やサービス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2842534"/>
                  </a:ext>
                </a:extLst>
              </a:tr>
              <a:tr h="35239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業種</a:t>
                      </a:r>
                      <a:r>
                        <a:rPr kumimoji="1" lang="en-US" altLang="ja-JP" sz="1200" dirty="0"/>
                        <a:t>/</a:t>
                      </a:r>
                      <a:r>
                        <a:rPr kumimoji="1" lang="ja-JP" altLang="en-US" sz="1200" dirty="0"/>
                        <a:t>業態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865967"/>
                  </a:ext>
                </a:extLst>
              </a:tr>
              <a:tr h="35239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顧客ターゲット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5515845"/>
                  </a:ext>
                </a:extLst>
              </a:tr>
              <a:tr h="352396">
                <a:tc rowSpan="4">
                  <a:txBody>
                    <a:bodyPr/>
                    <a:lstStyle/>
                    <a:p>
                      <a:r>
                        <a:rPr kumimoji="1" lang="ja-JP" altLang="en-US" sz="1400" dirty="0"/>
                        <a:t>市場環境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規模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7096998"/>
                  </a:ext>
                </a:extLst>
              </a:tr>
              <a:tr h="35239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特色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522750"/>
                  </a:ext>
                </a:extLst>
              </a:tr>
              <a:tr h="35239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成長性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333900"/>
                  </a:ext>
                </a:extLst>
              </a:tr>
              <a:tr h="35239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競合状況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532267"/>
                  </a:ext>
                </a:extLst>
              </a:tr>
              <a:tr h="352396">
                <a:tc rowSpan="4">
                  <a:txBody>
                    <a:bodyPr/>
                    <a:lstStyle/>
                    <a:p>
                      <a:r>
                        <a:rPr kumimoji="1" lang="ja-JP" altLang="en-US" sz="1400" dirty="0"/>
                        <a:t>競合優位性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品質面</a:t>
                      </a:r>
                      <a:endParaRPr kumimoji="1" lang="en-US" altLang="ja-JP" sz="12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525831"/>
                  </a:ext>
                </a:extLst>
              </a:tr>
              <a:tr h="35239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コスト面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359324"/>
                  </a:ext>
                </a:extLst>
              </a:tr>
              <a:tr h="35239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立地条件面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287598"/>
                  </a:ext>
                </a:extLst>
              </a:tr>
              <a:tr h="35239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その他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8123114"/>
                  </a:ext>
                </a:extLst>
              </a:tr>
              <a:tr h="352396">
                <a:tc rowSpan="3">
                  <a:txBody>
                    <a:bodyPr/>
                    <a:lstStyle/>
                    <a:p>
                      <a:r>
                        <a:rPr kumimoji="1" lang="ja-JP" altLang="en-US" sz="1400" dirty="0"/>
                        <a:t>マーケティング</a:t>
                      </a:r>
                      <a:endParaRPr kumimoji="1" lang="en-US" altLang="ja-JP" sz="1400" dirty="0"/>
                    </a:p>
                    <a:p>
                      <a:r>
                        <a:rPr kumimoji="1" lang="ja-JP" altLang="en-US" sz="1400" dirty="0"/>
                        <a:t>戦略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価格戦略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972456"/>
                  </a:ext>
                </a:extLst>
              </a:tr>
              <a:tr h="35239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コミュニケーション戦略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6630973"/>
                  </a:ext>
                </a:extLst>
              </a:tr>
              <a:tr h="35239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流通</a:t>
                      </a:r>
                      <a:r>
                        <a:rPr kumimoji="1" lang="en-US" altLang="ja-JP" sz="1200" dirty="0"/>
                        <a:t>/</a:t>
                      </a:r>
                      <a:r>
                        <a:rPr kumimoji="1" lang="ja-JP" altLang="en-US" sz="1200" dirty="0"/>
                        <a:t>販売戦略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483580"/>
                  </a:ext>
                </a:extLst>
              </a:tr>
              <a:tr h="525415">
                <a:tc rowSpan="2">
                  <a:txBody>
                    <a:bodyPr/>
                    <a:lstStyle/>
                    <a:p>
                      <a:r>
                        <a:rPr kumimoji="1" lang="ja-JP" altLang="en-US" sz="1400" dirty="0"/>
                        <a:t>リスクと対処方法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想定されるリスク内容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1658149"/>
                  </a:ext>
                </a:extLst>
              </a:tr>
              <a:tr h="52541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対処方法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8835203"/>
                  </a:ext>
                </a:extLst>
              </a:tr>
              <a:tr h="352396">
                <a:tc rowSpan="4">
                  <a:txBody>
                    <a:bodyPr/>
                    <a:lstStyle/>
                    <a:p>
                      <a:r>
                        <a:rPr kumimoji="1" lang="ja-JP" altLang="en-US" sz="1400" dirty="0"/>
                        <a:t>経営計画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仕入</a:t>
                      </a:r>
                      <a:r>
                        <a:rPr kumimoji="1" lang="en-US" altLang="ja-JP" sz="1200" dirty="0"/>
                        <a:t>/</a:t>
                      </a:r>
                      <a:r>
                        <a:rPr kumimoji="1" lang="ja-JP" altLang="en-US" sz="1200" dirty="0"/>
                        <a:t>生産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895895"/>
                  </a:ext>
                </a:extLst>
              </a:tr>
              <a:tr h="35239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組織</a:t>
                      </a:r>
                      <a:r>
                        <a:rPr kumimoji="1" lang="en-US" altLang="ja-JP" sz="1200" dirty="0"/>
                        <a:t>/</a:t>
                      </a:r>
                      <a:r>
                        <a:rPr kumimoji="1" lang="ja-JP" altLang="en-US" sz="1200" dirty="0"/>
                        <a:t>人員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6965854"/>
                  </a:ext>
                </a:extLst>
              </a:tr>
              <a:tr h="35239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拡販計画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6358480"/>
                  </a:ext>
                </a:extLst>
              </a:tr>
              <a:tr h="35239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スケジュール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bg1">
                        <a:lumMod val="95000"/>
                        <a:alpha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52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0349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</TotalTime>
  <Words>66</Words>
  <Application>Microsoft Office PowerPoint</Application>
  <PresentationFormat>ユーザー設定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33</cp:revision>
  <dcterms:created xsi:type="dcterms:W3CDTF">2017-05-19T04:53:45Z</dcterms:created>
  <dcterms:modified xsi:type="dcterms:W3CDTF">2017-06-10T06:11:55Z</dcterms:modified>
</cp:coreProperties>
</file>