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13" userDrawn="1">
          <p15:clr>
            <a:srgbClr val="A4A3A4"/>
          </p15:clr>
        </p15:guide>
        <p15:guide id="2" pos="24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3874" autoAdjust="0"/>
  </p:normalViewPr>
  <p:slideViewPr>
    <p:cSldViewPr snapToGrid="0" showGuides="1">
      <p:cViewPr varScale="1">
        <p:scale>
          <a:sx n="70" d="100"/>
          <a:sy n="70" d="100"/>
        </p:scale>
        <p:origin x="2892" y="96"/>
      </p:cViewPr>
      <p:guideLst>
        <p:guide orient="horz" pos="3413"/>
        <p:guide pos="24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461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685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8069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3234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7320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2445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6370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3045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0527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1058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2017/6/9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2778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68441-219D-445B-BB2F-42763F5FA9D0}" type="datetimeFigureOut">
              <a:rPr kumimoji="1" lang="ja-JP" altLang="en-US" smtClean="0"/>
              <a:t>2017/6/9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0431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D2FCDFD7-4C1B-4E4F-9860-8D0489D408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004099"/>
              </p:ext>
            </p:extLst>
          </p:nvPr>
        </p:nvGraphicFramePr>
        <p:xfrm>
          <a:off x="343807" y="124627"/>
          <a:ext cx="6945086" cy="1883620"/>
        </p:xfrm>
        <a:graphic>
          <a:graphicData uri="http://schemas.openxmlformats.org/drawingml/2006/table">
            <a:tbl>
              <a:tblPr firstRow="1" bandCol="1">
                <a:tableStyleId>{5C22544A-7EE6-4342-B048-85BDC9FD1C3A}</a:tableStyleId>
              </a:tblPr>
              <a:tblGrid>
                <a:gridCol w="1440388">
                  <a:extLst>
                    <a:ext uri="{9D8B030D-6E8A-4147-A177-3AD203B41FA5}">
                      <a16:colId xmlns:a16="http://schemas.microsoft.com/office/drawing/2014/main" val="2169520848"/>
                    </a:ext>
                  </a:extLst>
                </a:gridCol>
                <a:gridCol w="5504698">
                  <a:extLst>
                    <a:ext uri="{9D8B030D-6E8A-4147-A177-3AD203B41FA5}">
                      <a16:colId xmlns:a16="http://schemas.microsoft.com/office/drawing/2014/main" val="1087378959"/>
                    </a:ext>
                  </a:extLst>
                </a:gridCol>
              </a:tblGrid>
              <a:tr h="470905">
                <a:tc gridSpan="2">
                  <a:txBody>
                    <a:bodyPr/>
                    <a:lstStyle/>
                    <a:p>
                      <a:r>
                        <a:rPr kumimoji="1" lang="ja-JP" altLang="en-US" sz="2000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事 業 計 </a:t>
                      </a:r>
                      <a:r>
                        <a:rPr kumimoji="1" lang="ja-JP" altLang="en-US" sz="200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画 書</a:t>
                      </a:r>
                      <a:endParaRPr kumimoji="1" lang="ja-JP" altLang="en-US" sz="20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2895905"/>
                  </a:ext>
                </a:extLst>
              </a:tr>
              <a:tr h="470905">
                <a:tc>
                  <a:txBody>
                    <a:bodyPr/>
                    <a:lstStyle/>
                    <a:p>
                      <a:r>
                        <a:rPr kumimoji="1" lang="ja-JP" altLang="en-US" sz="1400" b="1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計画名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84087175"/>
                  </a:ext>
                </a:extLst>
              </a:tr>
              <a:tr h="470905">
                <a:tc>
                  <a:txBody>
                    <a:bodyPr/>
                    <a:lstStyle/>
                    <a:p>
                      <a:r>
                        <a:rPr kumimoji="1" lang="ja-JP" altLang="en-US" sz="1400" b="1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事業目的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1325390"/>
                  </a:ext>
                </a:extLst>
              </a:tr>
              <a:tr h="470905">
                <a:tc>
                  <a:txBody>
                    <a:bodyPr/>
                    <a:lstStyle/>
                    <a:p>
                      <a:r>
                        <a:rPr kumimoji="1" lang="ja-JP" altLang="en-US" sz="1400" b="1" dirty="0"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計画の要約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8004826"/>
                  </a:ext>
                </a:extLst>
              </a:tr>
            </a:tbl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018EE512-37D2-4DD4-8209-818728B6AE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203097"/>
              </p:ext>
            </p:extLst>
          </p:nvPr>
        </p:nvGraphicFramePr>
        <p:xfrm>
          <a:off x="343805" y="2069157"/>
          <a:ext cx="6945087" cy="970729"/>
        </p:xfrm>
        <a:graphic>
          <a:graphicData uri="http://schemas.openxmlformats.org/drawingml/2006/table">
            <a:tbl>
              <a:tblPr firstCol="1" bandCol="1">
                <a:tableStyleId>{5C22544A-7EE6-4342-B048-85BDC9FD1C3A}</a:tableStyleId>
              </a:tblPr>
              <a:tblGrid>
                <a:gridCol w="1440390">
                  <a:extLst>
                    <a:ext uri="{9D8B030D-6E8A-4147-A177-3AD203B41FA5}">
                      <a16:colId xmlns:a16="http://schemas.microsoft.com/office/drawing/2014/main" val="498824594"/>
                    </a:ext>
                  </a:extLst>
                </a:gridCol>
                <a:gridCol w="1808089">
                  <a:extLst>
                    <a:ext uri="{9D8B030D-6E8A-4147-A177-3AD203B41FA5}">
                      <a16:colId xmlns:a16="http://schemas.microsoft.com/office/drawing/2014/main" val="2062892477"/>
                    </a:ext>
                  </a:extLst>
                </a:gridCol>
                <a:gridCol w="3696608">
                  <a:extLst>
                    <a:ext uri="{9D8B030D-6E8A-4147-A177-3AD203B41FA5}">
                      <a16:colId xmlns:a16="http://schemas.microsoft.com/office/drawing/2014/main" val="1921113215"/>
                    </a:ext>
                  </a:extLst>
                </a:gridCol>
              </a:tblGrid>
              <a:tr h="319447">
                <a:tc rowSpan="3"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事業内容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商品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/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サービス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5897638"/>
                  </a:ext>
                </a:extLst>
              </a:tr>
              <a:tr h="335476">
                <a:tc vMerge="1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業種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/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業態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8285828"/>
                  </a:ext>
                </a:extLst>
              </a:tr>
              <a:tr h="315806">
                <a:tc vMerge="1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顧客ターゲット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3872313"/>
                  </a:ext>
                </a:extLst>
              </a:tr>
            </a:tbl>
          </a:graphicData>
        </a:graphic>
      </p:graphicFrame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F6E8AB9D-F432-4BF5-B4D0-6B4C05ED97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6063248"/>
              </p:ext>
            </p:extLst>
          </p:nvPr>
        </p:nvGraphicFramePr>
        <p:xfrm>
          <a:off x="343802" y="8402849"/>
          <a:ext cx="6945090" cy="2192852"/>
        </p:xfrm>
        <a:graphic>
          <a:graphicData uri="http://schemas.openxmlformats.org/drawingml/2006/table">
            <a:tbl>
              <a:tblPr bandCol="1">
                <a:tableStyleId>{5C22544A-7EE6-4342-B048-85BDC9FD1C3A}</a:tableStyleId>
              </a:tblPr>
              <a:tblGrid>
                <a:gridCol w="1440393">
                  <a:extLst>
                    <a:ext uri="{9D8B030D-6E8A-4147-A177-3AD203B41FA5}">
                      <a16:colId xmlns:a16="http://schemas.microsoft.com/office/drawing/2014/main" val="2092155615"/>
                    </a:ext>
                  </a:extLst>
                </a:gridCol>
                <a:gridCol w="2726661">
                  <a:extLst>
                    <a:ext uri="{9D8B030D-6E8A-4147-A177-3AD203B41FA5}">
                      <a16:colId xmlns:a16="http://schemas.microsoft.com/office/drawing/2014/main" val="2311984143"/>
                    </a:ext>
                  </a:extLst>
                </a:gridCol>
                <a:gridCol w="2778036">
                  <a:extLst>
                    <a:ext uri="{9D8B030D-6E8A-4147-A177-3AD203B41FA5}">
                      <a16:colId xmlns:a16="http://schemas.microsoft.com/office/drawing/2014/main" val="2065553799"/>
                    </a:ext>
                  </a:extLst>
                </a:gridCol>
              </a:tblGrid>
              <a:tr h="308237">
                <a:tc rowSpan="4">
                  <a:txBody>
                    <a:bodyPr/>
                    <a:lstStyle/>
                    <a:p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経営計画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仕入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/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生産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組織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/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人員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8647837"/>
                  </a:ext>
                </a:extLst>
              </a:tr>
              <a:tr h="855254">
                <a:tc vMerge="1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1486407"/>
                  </a:ext>
                </a:extLst>
              </a:tr>
              <a:tr h="308237">
                <a:tc vMerge="1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拡販計画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スケジュール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5126527"/>
                  </a:ext>
                </a:extLst>
              </a:tr>
              <a:tr h="721124">
                <a:tc vMerge="1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6774960"/>
                  </a:ext>
                </a:extLst>
              </a:tr>
            </a:tbl>
          </a:graphicData>
        </a:graphic>
      </p:graphicFrame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9375F622-FE0E-4E49-94B5-49784101A2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3820173"/>
              </p:ext>
            </p:extLst>
          </p:nvPr>
        </p:nvGraphicFramePr>
        <p:xfrm>
          <a:off x="343805" y="4603822"/>
          <a:ext cx="6945090" cy="1442120"/>
        </p:xfrm>
        <a:graphic>
          <a:graphicData uri="http://schemas.openxmlformats.org/drawingml/2006/table">
            <a:tbl>
              <a:tblPr bandCol="1">
                <a:tableStyleId>{5C22544A-7EE6-4342-B048-85BDC9FD1C3A}</a:tableStyleId>
              </a:tblPr>
              <a:tblGrid>
                <a:gridCol w="1440390">
                  <a:extLst>
                    <a:ext uri="{9D8B030D-6E8A-4147-A177-3AD203B41FA5}">
                      <a16:colId xmlns:a16="http://schemas.microsoft.com/office/drawing/2014/main" val="2092155615"/>
                    </a:ext>
                  </a:extLst>
                </a:gridCol>
                <a:gridCol w="1048215">
                  <a:extLst>
                    <a:ext uri="{9D8B030D-6E8A-4147-A177-3AD203B41FA5}">
                      <a16:colId xmlns:a16="http://schemas.microsoft.com/office/drawing/2014/main" val="2311984143"/>
                    </a:ext>
                  </a:extLst>
                </a:gridCol>
                <a:gridCol w="1784195">
                  <a:extLst>
                    <a:ext uri="{9D8B030D-6E8A-4147-A177-3AD203B41FA5}">
                      <a16:colId xmlns:a16="http://schemas.microsoft.com/office/drawing/2014/main" val="4136270275"/>
                    </a:ext>
                  </a:extLst>
                </a:gridCol>
                <a:gridCol w="869795">
                  <a:extLst>
                    <a:ext uri="{9D8B030D-6E8A-4147-A177-3AD203B41FA5}">
                      <a16:colId xmlns:a16="http://schemas.microsoft.com/office/drawing/2014/main" val="2065553799"/>
                    </a:ext>
                  </a:extLst>
                </a:gridCol>
                <a:gridCol w="1802495">
                  <a:extLst>
                    <a:ext uri="{9D8B030D-6E8A-4147-A177-3AD203B41FA5}">
                      <a16:colId xmlns:a16="http://schemas.microsoft.com/office/drawing/2014/main" val="4222177990"/>
                    </a:ext>
                  </a:extLst>
                </a:gridCol>
              </a:tblGrid>
              <a:tr h="706691">
                <a:tc rowSpan="2">
                  <a:txBody>
                    <a:bodyPr/>
                    <a:lstStyle/>
                    <a:p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競合優位性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品質面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コスト面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78647837"/>
                  </a:ext>
                </a:extLst>
              </a:tr>
              <a:tr h="735429">
                <a:tc vMerge="1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立地条件面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その他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1486407"/>
                  </a:ext>
                </a:extLst>
              </a:tr>
            </a:tbl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362A3EB3-2F86-4A9A-A3D2-2B9E8BD37A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3020342"/>
              </p:ext>
            </p:extLst>
          </p:nvPr>
        </p:nvGraphicFramePr>
        <p:xfrm>
          <a:off x="343806" y="6106851"/>
          <a:ext cx="6945087" cy="1236584"/>
        </p:xfrm>
        <a:graphic>
          <a:graphicData uri="http://schemas.openxmlformats.org/drawingml/2006/table">
            <a:tbl>
              <a:tblPr firstCol="1" bandCol="1">
                <a:tableStyleId>{5C22544A-7EE6-4342-B048-85BDC9FD1C3A}</a:tableStyleId>
              </a:tblPr>
              <a:tblGrid>
                <a:gridCol w="1440389">
                  <a:extLst>
                    <a:ext uri="{9D8B030D-6E8A-4147-A177-3AD203B41FA5}">
                      <a16:colId xmlns:a16="http://schemas.microsoft.com/office/drawing/2014/main" val="498824594"/>
                    </a:ext>
                  </a:extLst>
                </a:gridCol>
                <a:gridCol w="1808090">
                  <a:extLst>
                    <a:ext uri="{9D8B030D-6E8A-4147-A177-3AD203B41FA5}">
                      <a16:colId xmlns:a16="http://schemas.microsoft.com/office/drawing/2014/main" val="2062892477"/>
                    </a:ext>
                  </a:extLst>
                </a:gridCol>
                <a:gridCol w="3696608">
                  <a:extLst>
                    <a:ext uri="{9D8B030D-6E8A-4147-A177-3AD203B41FA5}">
                      <a16:colId xmlns:a16="http://schemas.microsoft.com/office/drawing/2014/main" val="1921113215"/>
                    </a:ext>
                  </a:extLst>
                </a:gridCol>
              </a:tblGrid>
              <a:tr h="416870">
                <a:tc rowSpan="3"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マーケティング</a:t>
                      </a:r>
                      <a:endParaRPr kumimoji="1" lang="en-US" altLang="ja-JP" sz="1400" dirty="0">
                        <a:solidFill>
                          <a:schemeClr val="tx1"/>
                        </a:solidFill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戦略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価格戦略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5897638"/>
                  </a:ext>
                </a:extLst>
              </a:tr>
              <a:tr h="409857">
                <a:tc vMerge="1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コミュニケーション戦略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8285828"/>
                  </a:ext>
                </a:extLst>
              </a:tr>
              <a:tr h="409857">
                <a:tc vMerge="1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流通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/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販売戦略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3872313"/>
                  </a:ext>
                </a:extLst>
              </a:tr>
            </a:tbl>
          </a:graphicData>
        </a:graphic>
      </p:graphicFrame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DC52D9B0-167D-4204-8C6B-577D16D3BA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6351552"/>
              </p:ext>
            </p:extLst>
          </p:nvPr>
        </p:nvGraphicFramePr>
        <p:xfrm>
          <a:off x="343805" y="7404344"/>
          <a:ext cx="6945090" cy="937597"/>
        </p:xfrm>
        <a:graphic>
          <a:graphicData uri="http://schemas.openxmlformats.org/drawingml/2006/table">
            <a:tbl>
              <a:tblPr bandCol="1">
                <a:tableStyleId>{5C22544A-7EE6-4342-B048-85BDC9FD1C3A}</a:tableStyleId>
              </a:tblPr>
              <a:tblGrid>
                <a:gridCol w="1440390">
                  <a:extLst>
                    <a:ext uri="{9D8B030D-6E8A-4147-A177-3AD203B41FA5}">
                      <a16:colId xmlns:a16="http://schemas.microsoft.com/office/drawing/2014/main" val="2092155615"/>
                    </a:ext>
                  </a:extLst>
                </a:gridCol>
                <a:gridCol w="2726664">
                  <a:extLst>
                    <a:ext uri="{9D8B030D-6E8A-4147-A177-3AD203B41FA5}">
                      <a16:colId xmlns:a16="http://schemas.microsoft.com/office/drawing/2014/main" val="2311984143"/>
                    </a:ext>
                  </a:extLst>
                </a:gridCol>
                <a:gridCol w="2778036">
                  <a:extLst>
                    <a:ext uri="{9D8B030D-6E8A-4147-A177-3AD203B41FA5}">
                      <a16:colId xmlns:a16="http://schemas.microsoft.com/office/drawing/2014/main" val="2065553799"/>
                    </a:ext>
                  </a:extLst>
                </a:gridCol>
              </a:tblGrid>
              <a:tr h="234767">
                <a:tc rowSpan="2">
                  <a:txBody>
                    <a:bodyPr/>
                    <a:lstStyle/>
                    <a:p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リスクと</a:t>
                      </a:r>
                      <a:endParaRPr kumimoji="1" lang="en-US" altLang="ja-JP" sz="1400" b="1" dirty="0">
                        <a:solidFill>
                          <a:schemeClr val="tx1"/>
                        </a:solidFill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  <a:p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対処方法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想定されるリスク内容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対処方法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8647837"/>
                  </a:ext>
                </a:extLst>
              </a:tr>
              <a:tr h="663277">
                <a:tc vMerge="1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1486407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EAC752F8-5275-47B7-9975-CE0F93F1FC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8402669"/>
              </p:ext>
            </p:extLst>
          </p:nvPr>
        </p:nvGraphicFramePr>
        <p:xfrm>
          <a:off x="343805" y="3100793"/>
          <a:ext cx="6945090" cy="1442120"/>
        </p:xfrm>
        <a:graphic>
          <a:graphicData uri="http://schemas.openxmlformats.org/drawingml/2006/table">
            <a:tbl>
              <a:tblPr bandCol="1">
                <a:tableStyleId>{5C22544A-7EE6-4342-B048-85BDC9FD1C3A}</a:tableStyleId>
              </a:tblPr>
              <a:tblGrid>
                <a:gridCol w="1440390">
                  <a:extLst>
                    <a:ext uri="{9D8B030D-6E8A-4147-A177-3AD203B41FA5}">
                      <a16:colId xmlns:a16="http://schemas.microsoft.com/office/drawing/2014/main" val="2092155615"/>
                    </a:ext>
                  </a:extLst>
                </a:gridCol>
                <a:gridCol w="1048215">
                  <a:extLst>
                    <a:ext uri="{9D8B030D-6E8A-4147-A177-3AD203B41FA5}">
                      <a16:colId xmlns:a16="http://schemas.microsoft.com/office/drawing/2014/main" val="2311984143"/>
                    </a:ext>
                  </a:extLst>
                </a:gridCol>
                <a:gridCol w="1784195">
                  <a:extLst>
                    <a:ext uri="{9D8B030D-6E8A-4147-A177-3AD203B41FA5}">
                      <a16:colId xmlns:a16="http://schemas.microsoft.com/office/drawing/2014/main" val="4136270275"/>
                    </a:ext>
                  </a:extLst>
                </a:gridCol>
                <a:gridCol w="869795">
                  <a:extLst>
                    <a:ext uri="{9D8B030D-6E8A-4147-A177-3AD203B41FA5}">
                      <a16:colId xmlns:a16="http://schemas.microsoft.com/office/drawing/2014/main" val="2065553799"/>
                    </a:ext>
                  </a:extLst>
                </a:gridCol>
                <a:gridCol w="1802495">
                  <a:extLst>
                    <a:ext uri="{9D8B030D-6E8A-4147-A177-3AD203B41FA5}">
                      <a16:colId xmlns:a16="http://schemas.microsoft.com/office/drawing/2014/main" val="4222177990"/>
                    </a:ext>
                  </a:extLst>
                </a:gridCol>
              </a:tblGrid>
              <a:tr h="706691">
                <a:tc rowSpan="2">
                  <a:txBody>
                    <a:bodyPr/>
                    <a:lstStyle/>
                    <a:p>
                      <a:r>
                        <a:rPr kumimoji="1" lang="ja-JP" altLang="en-US" sz="1400" b="1" dirty="0">
                          <a:solidFill>
                            <a:schemeClr val="tx1"/>
                          </a:solidFill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市場環境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規模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特色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78647837"/>
                  </a:ext>
                </a:extLst>
              </a:tr>
              <a:tr h="735429">
                <a:tc vMerge="1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成長性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  <a:latin typeface="AR P丸ゴシック体M" panose="020B0600010101010101" pitchFamily="50" charset="-128"/>
                          <a:ea typeface="AR P丸ゴシック体M" panose="020B0600010101010101" pitchFamily="50" charset="-128"/>
                        </a:rPr>
                        <a:t>競合状況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AR P丸ゴシック体M" panose="020B0600010101010101" pitchFamily="50" charset="-128"/>
                        <a:ea typeface="AR P丸ゴシック体M" panose="020B0600010101010101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14864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38084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214</TotalTime>
  <Words>66</Words>
  <Application>Microsoft Office PowerPoint</Application>
  <PresentationFormat>ユーザー設定</PresentationFormat>
  <Paragraphs>32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AR P丸ゴシック体M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39</cp:revision>
  <dcterms:created xsi:type="dcterms:W3CDTF">2017-05-19T04:53:45Z</dcterms:created>
  <dcterms:modified xsi:type="dcterms:W3CDTF">2017-06-09T13:23:34Z</dcterms:modified>
</cp:coreProperties>
</file>